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2"/>
  </p:notesMasterIdLst>
  <p:sldIdLst>
    <p:sldId id="2410" r:id="rId2"/>
    <p:sldId id="2712" r:id="rId3"/>
    <p:sldId id="2715" r:id="rId4"/>
    <p:sldId id="2716" r:id="rId5"/>
    <p:sldId id="2717" r:id="rId6"/>
    <p:sldId id="2710" r:id="rId7"/>
    <p:sldId id="2719" r:id="rId8"/>
    <p:sldId id="2728" r:id="rId9"/>
    <p:sldId id="2730" r:id="rId10"/>
    <p:sldId id="2720" r:id="rId11"/>
    <p:sldId id="2721" r:id="rId12"/>
    <p:sldId id="2722" r:id="rId13"/>
    <p:sldId id="2729" r:id="rId14"/>
    <p:sldId id="2714" r:id="rId15"/>
    <p:sldId id="2718" r:id="rId16"/>
    <p:sldId id="2731" r:id="rId17"/>
    <p:sldId id="2737" r:id="rId18"/>
    <p:sldId id="2723" r:id="rId19"/>
    <p:sldId id="2736" r:id="rId20"/>
    <p:sldId id="2727" r:id="rId21"/>
    <p:sldId id="2726" r:id="rId22"/>
    <p:sldId id="2725" r:id="rId23"/>
    <p:sldId id="2724" r:id="rId24"/>
    <p:sldId id="2739" r:id="rId25"/>
    <p:sldId id="2732" r:id="rId26"/>
    <p:sldId id="2734" r:id="rId27"/>
    <p:sldId id="2735" r:id="rId28"/>
    <p:sldId id="2738" r:id="rId29"/>
    <p:sldId id="2740" r:id="rId30"/>
    <p:sldId id="2635"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F101F"/>
    <a:srgbClr val="000000"/>
    <a:srgbClr val="9933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384"/>
    </p:cViewPr>
  </p:sorterViewPr>
  <p:notesViewPr>
    <p:cSldViewPr>
      <p:cViewPr varScale="1">
        <p:scale>
          <a:sx n="68" d="100"/>
          <a:sy n="68" d="100"/>
        </p:scale>
        <p:origin x="-27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700EEE9-37E5-EA4C-8E30-347C4917E385}" type="slidenum">
              <a:rPr lang="en-US"/>
              <a:pPr>
                <a:defRPr/>
              </a:pPr>
              <a:t>‹#›</a:t>
            </a:fld>
            <a:endParaRPr lang="en-US"/>
          </a:p>
        </p:txBody>
      </p:sp>
    </p:spTree>
    <p:extLst>
      <p:ext uri="{BB962C8B-B14F-4D97-AF65-F5344CB8AC3E}">
        <p14:creationId xmlns:p14="http://schemas.microsoft.com/office/powerpoint/2010/main" val="191533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307" name="Rectangle 19"/>
          <p:cNvSpPr>
            <a:spLocks noGrp="1" noChangeArrowheads="1"/>
          </p:cNvSpPr>
          <p:nvPr>
            <p:ph type="ctrTitle"/>
          </p:nvPr>
        </p:nvSpPr>
        <p:spPr>
          <a:xfrm>
            <a:off x="914400" y="3962400"/>
            <a:ext cx="6019800" cy="2209800"/>
          </a:xfrm>
        </p:spPr>
        <p:txBody>
          <a:bodyPr/>
          <a:lstStyle>
            <a:lvl1pPr>
              <a:defRPr sz="4200">
                <a:solidFill>
                  <a:schemeClr val="tx2"/>
                </a:solidFill>
              </a:defRPr>
            </a:lvl1pPr>
          </a:lstStyle>
          <a:p>
            <a:r>
              <a:rPr lang="en-US" dirty="0"/>
              <a:t>Click to edit Master title style</a:t>
            </a:r>
          </a:p>
        </p:txBody>
      </p:sp>
      <p:sp>
        <p:nvSpPr>
          <p:cNvPr id="12308" name="Rectangle 20"/>
          <p:cNvSpPr>
            <a:spLocks noGrp="1" noChangeArrowheads="1"/>
          </p:cNvSpPr>
          <p:nvPr>
            <p:ph type="subTitle" idx="1"/>
          </p:nvPr>
        </p:nvSpPr>
        <p:spPr>
          <a:xfrm>
            <a:off x="838200" y="5638800"/>
            <a:ext cx="6019800" cy="1752600"/>
          </a:xfrm>
        </p:spPr>
        <p:txBody>
          <a:bodyPr/>
          <a:lstStyle>
            <a:lvl1pPr marL="0" indent="0">
              <a:buFont typeface="Times" charset="0"/>
              <a:buNone/>
              <a:defRPr sz="3200">
                <a:solidFill>
                  <a:srgbClr val="FF0000"/>
                </a:solidFill>
              </a:defRPr>
            </a:lvl1pPr>
          </a:lstStyle>
          <a:p>
            <a:r>
              <a:rPr lang="en-US" dirty="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21"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smtClean="0">
                <a:latin typeface="Arial Black" charset="0"/>
              </a:defRPr>
            </a:lvl1pPr>
          </a:lstStyle>
          <a:p>
            <a:pPr>
              <a:defRPr/>
            </a:pPr>
            <a:fld id="{60E0C5BE-04EE-C54D-B540-C045F17F5214}" type="slidenum">
              <a:rPr lang="en-US"/>
              <a:pPr>
                <a:defRPr/>
              </a:pPr>
              <a:t>‹#›</a:t>
            </a:fld>
            <a:endParaRPr lang="en-US"/>
          </a:p>
        </p:txBody>
      </p:sp>
    </p:spTree>
    <p:extLst>
      <p:ext uri="{BB962C8B-B14F-4D97-AF65-F5344CB8AC3E}">
        <p14:creationId xmlns:p14="http://schemas.microsoft.com/office/powerpoint/2010/main" val="277741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31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11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729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297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525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250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328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3"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75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561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7287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14"/>
          <p:cNvSpPr>
            <a:spLocks noGrp="1" noChangeArrowheads="1"/>
          </p:cNvSpPr>
          <p:nvPr>
            <p:ph type="title"/>
          </p:nvPr>
        </p:nvSpPr>
        <p:spPr bwMode="auto">
          <a:xfrm>
            <a:off x="1295400" y="457200"/>
            <a:ext cx="609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15"/>
          <p:cNvSpPr>
            <a:spLocks noGrp="1" noChangeArrowheads="1"/>
          </p:cNvSpPr>
          <p:nvPr>
            <p:ph type="body" idx="1"/>
          </p:nvPr>
        </p:nvSpPr>
        <p:spPr bwMode="auto">
          <a:xfrm>
            <a:off x="1295400" y="1981200"/>
            <a:ext cx="762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pic>
        <p:nvPicPr>
          <p:cNvPr id="13" name="Picture 1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85800" cy="6858000"/>
          </a:xfrm>
          <a:prstGeom prst="rect">
            <a:avLst/>
          </a:prstGeom>
        </p:spPr>
      </p:pic>
    </p:spTree>
  </p:cSld>
  <p:clrMap bg1="lt1" tx1="dk1" bg2="lt2" tx2="dk2" accent1="accent1" accent2="accent2" accent3="accent3" accent4="accent4" accent5="accent5" accent6="accent6" hlink="hlink" folHlink="folHlink"/>
  <p:sldLayoutIdLst>
    <p:sldLayoutId id="2147484401"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algn="l" rtl="0" eaLnBrk="0" fontAlgn="base" hangingPunct="0">
        <a:spcBef>
          <a:spcPct val="0"/>
        </a:spcBef>
        <a:spcAft>
          <a:spcPct val="0"/>
        </a:spcAft>
        <a:defRPr sz="3600" b="0" i="0">
          <a:solidFill>
            <a:schemeClr val="tx2"/>
          </a:solidFill>
          <a:latin typeface="AppleGothic"/>
          <a:ea typeface="AppleGothic"/>
          <a:cs typeface="Optima"/>
        </a:defRPr>
      </a:lvl1pPr>
      <a:lvl2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Helvetica Neue Black Condensed" charset="0"/>
        </a:defRPr>
      </a:lvl6pPr>
      <a:lvl7pPr marL="914400" algn="l" rtl="0" fontAlgn="base">
        <a:spcBef>
          <a:spcPct val="0"/>
        </a:spcBef>
        <a:spcAft>
          <a:spcPct val="0"/>
        </a:spcAft>
        <a:defRPr sz="3600" b="1">
          <a:solidFill>
            <a:schemeClr val="tx2"/>
          </a:solidFill>
          <a:latin typeface="Helvetica Neue Black Condensed" charset="0"/>
        </a:defRPr>
      </a:lvl7pPr>
      <a:lvl8pPr marL="1371600" algn="l" rtl="0" fontAlgn="base">
        <a:spcBef>
          <a:spcPct val="0"/>
        </a:spcBef>
        <a:spcAft>
          <a:spcPct val="0"/>
        </a:spcAft>
        <a:defRPr sz="3600" b="1">
          <a:solidFill>
            <a:schemeClr val="tx2"/>
          </a:solidFill>
          <a:latin typeface="Helvetica Neue Black Condensed" charset="0"/>
        </a:defRPr>
      </a:lvl8pPr>
      <a:lvl9pPr marL="1828800" algn="l" rtl="0" fontAlgn="base">
        <a:spcBef>
          <a:spcPct val="0"/>
        </a:spcBef>
        <a:spcAft>
          <a:spcPct val="0"/>
        </a:spcAft>
        <a:defRPr sz="3600" b="1">
          <a:solidFill>
            <a:schemeClr val="tx2"/>
          </a:solidFill>
          <a:latin typeface="Helvetica Neue Black Condensed" charset="0"/>
        </a:defRPr>
      </a:lvl9pPr>
    </p:titleStyle>
    <p:bodyStyle>
      <a:lvl1pPr marL="342900" indent="-342900" algn="l" rtl="0" eaLnBrk="0" fontAlgn="base" hangingPunct="0">
        <a:spcBef>
          <a:spcPct val="20000"/>
        </a:spcBef>
        <a:spcAft>
          <a:spcPct val="0"/>
        </a:spcAft>
        <a:buClr>
          <a:schemeClr val="accent1"/>
        </a:buClr>
        <a:buSzPct val="75000"/>
        <a:buFont typeface="Times" charset="0"/>
        <a:buChar char="•"/>
        <a:defRPr sz="3000" b="0" i="0">
          <a:solidFill>
            <a:schemeClr val="tx1"/>
          </a:solidFill>
          <a:latin typeface="System Font Thin"/>
          <a:ea typeface="ＭＳ Ｐゴシック" charset="-128"/>
          <a:cs typeface="Big Caslon"/>
        </a:defRPr>
      </a:lvl1pPr>
      <a:lvl2pPr marL="742950" indent="-285750" algn="l" rtl="0" eaLnBrk="0" fontAlgn="base" hangingPunct="0">
        <a:spcBef>
          <a:spcPct val="20000"/>
        </a:spcBef>
        <a:spcAft>
          <a:spcPct val="0"/>
        </a:spcAft>
        <a:buClr>
          <a:schemeClr val="tx2"/>
        </a:buClr>
        <a:buSzPct val="80000"/>
        <a:buChar char="o"/>
        <a:defRPr sz="2000" b="1">
          <a:solidFill>
            <a:srgbClr val="000000"/>
          </a:solidFill>
          <a:latin typeface="Helvetica Neue Light" charset="0"/>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lr>
          <a:schemeClr val="tx2"/>
        </a:buClr>
        <a:buSzPct val="70000"/>
        <a:buFont typeface="Wingdings" charset="0"/>
        <a:buChar char="¨"/>
        <a:defRPr>
          <a:solidFill>
            <a:schemeClr val="tx1"/>
          </a:solidFill>
          <a:latin typeface="Arial Black" charset="0"/>
          <a:ea typeface="ＭＳ Ｐゴシック" charset="-128"/>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hs.ncpublichealth.com/docs/position/CookingSchoolPositionStatement16-June2016-Final.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hs.ncpublichealth.com/faf/food/fd/docs/EnforcementManual/EnforcementStrategiesManual-Chapter6.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990600" y="533400"/>
            <a:ext cx="5029200" cy="2209800"/>
          </a:xfrm>
        </p:spPr>
        <p:txBody>
          <a:bodyPr/>
          <a:lstStyle/>
          <a:p>
            <a:r>
              <a:rPr lang="en-US" dirty="0" smtClean="0"/>
              <a:t>Cooking schools/selling food/giving food away guidance</a:t>
            </a:r>
            <a:endParaRPr lang="en-US" sz="2800" dirty="0">
              <a:latin typeface="Helvetica Neue Black Condensed" charset="0"/>
              <a:ea typeface="ＭＳ Ｐゴシック" charset="0"/>
              <a:cs typeface="ＭＳ Ｐゴシック" charset="0"/>
            </a:endParaRPr>
          </a:p>
        </p:txBody>
      </p:sp>
      <p:sp>
        <p:nvSpPr>
          <p:cNvPr id="14338" name="Content Placeholder 2"/>
          <p:cNvSpPr>
            <a:spLocks noGrp="1"/>
          </p:cNvSpPr>
          <p:nvPr>
            <p:ph idx="1"/>
          </p:nvPr>
        </p:nvSpPr>
        <p:spPr>
          <a:xfrm>
            <a:off x="1066800" y="3429000"/>
            <a:ext cx="8229600" cy="2819400"/>
          </a:xfrm>
        </p:spPr>
        <p:txBody>
          <a:bodyPr/>
          <a:lstStyle/>
          <a:p>
            <a:pPr>
              <a:buFont typeface="Times" charset="0"/>
              <a:buNone/>
            </a:pPr>
            <a:r>
              <a:rPr lang="en-US" sz="2000" dirty="0" smtClean="0">
                <a:ea typeface="ＭＳ Ｐゴシック" charset="0"/>
              </a:rPr>
              <a:t>Dr. Ben </a:t>
            </a:r>
            <a:r>
              <a:rPr lang="en-US" sz="2000" dirty="0">
                <a:ea typeface="ＭＳ Ｐゴシック" charset="0"/>
              </a:rPr>
              <a:t>Chapman </a:t>
            </a:r>
            <a:endParaRPr lang="en-US" sz="2000" dirty="0" smtClean="0">
              <a:ea typeface="ＭＳ Ｐゴシック" charset="0"/>
            </a:endParaRPr>
          </a:p>
          <a:p>
            <a:pPr>
              <a:buFont typeface="Times" charset="0"/>
              <a:buNone/>
            </a:pPr>
            <a:r>
              <a:rPr lang="en-US" sz="2000" dirty="0" smtClean="0">
                <a:ea typeface="ＭＳ Ｐゴシック" charset="0"/>
              </a:rPr>
              <a:t>NC State University</a:t>
            </a:r>
            <a:endParaRPr lang="en-US" sz="2000" dirty="0">
              <a:ea typeface="ＭＳ Ｐゴシック" charset="0"/>
            </a:endParaRPr>
          </a:p>
          <a:p>
            <a:pPr>
              <a:buFont typeface="Times" charset="0"/>
              <a:buNone/>
            </a:pPr>
            <a:r>
              <a:rPr lang="en-US" sz="2000" dirty="0" smtClean="0">
                <a:ea typeface="ＭＳ Ｐゴシック" charset="0"/>
              </a:rPr>
              <a:t>August 24, 2017</a:t>
            </a:r>
            <a:endParaRPr lang="en-US" sz="2000" dirty="0" smtClean="0">
              <a:ea typeface="ＭＳ Ｐゴシック" charset="0"/>
            </a:endParaRPr>
          </a:p>
        </p:txBody>
      </p:sp>
    </p:spTree>
    <p:extLst>
      <p:ext uri="{BB962C8B-B14F-4D97-AF65-F5344CB8AC3E}">
        <p14:creationId xmlns:p14="http://schemas.microsoft.com/office/powerpoint/2010/main" val="4080764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o-RESTAURANT-MEAL-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13665200" cy="6832600"/>
          </a:xfrm>
          <a:prstGeom prst="rect">
            <a:avLst/>
          </a:prstGeom>
        </p:spPr>
      </p:pic>
      <p:sp>
        <p:nvSpPr>
          <p:cNvPr id="5" name="Rectangle 4"/>
          <p:cNvSpPr/>
          <p:nvPr/>
        </p:nvSpPr>
        <p:spPr>
          <a:xfrm>
            <a:off x="893065" y="2626483"/>
            <a:ext cx="5202935" cy="1335918"/>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14400" y="2590800"/>
            <a:ext cx="5219473" cy="1077218"/>
          </a:xfrm>
          <a:prstGeom prst="rect">
            <a:avLst/>
          </a:prstGeom>
          <a:noFill/>
        </p:spPr>
        <p:txBody>
          <a:bodyPr wrap="square" rtlCol="0">
            <a:spAutoFit/>
          </a:bodyPr>
          <a:lstStyle/>
          <a:p>
            <a:r>
              <a:rPr lang="en-US" sz="3200" dirty="0" smtClean="0">
                <a:solidFill>
                  <a:schemeClr val="bg1"/>
                </a:solidFill>
                <a:latin typeface="System Font Thin"/>
                <a:cs typeface="Avenir Book"/>
              </a:rPr>
              <a:t>Who regu</a:t>
            </a:r>
            <a:r>
              <a:rPr lang="en-US" sz="3200" dirty="0" smtClean="0">
                <a:solidFill>
                  <a:schemeClr val="bg1"/>
                </a:solidFill>
                <a:latin typeface="System Font Thin"/>
                <a:cs typeface="Avenir Book"/>
              </a:rPr>
              <a:t>lates this type of business?</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351980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68507"/>
            <a:ext cx="11328400" cy="6926507"/>
          </a:xfrm>
          <a:prstGeom prst="rect">
            <a:avLst/>
          </a:prstGeom>
        </p:spPr>
      </p:pic>
      <p:sp>
        <p:nvSpPr>
          <p:cNvPr id="6" name="Rectangle 5"/>
          <p:cNvSpPr/>
          <p:nvPr/>
        </p:nvSpPr>
        <p:spPr>
          <a:xfrm>
            <a:off x="893065" y="2626483"/>
            <a:ext cx="5202935" cy="1335918"/>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14400" y="2590800"/>
            <a:ext cx="5219473" cy="1077218"/>
          </a:xfrm>
          <a:prstGeom prst="rect">
            <a:avLst/>
          </a:prstGeom>
          <a:noFill/>
        </p:spPr>
        <p:txBody>
          <a:bodyPr wrap="square" rtlCol="0">
            <a:spAutoFit/>
          </a:bodyPr>
          <a:lstStyle/>
          <a:p>
            <a:r>
              <a:rPr lang="en-US" sz="3200" dirty="0" smtClean="0">
                <a:solidFill>
                  <a:schemeClr val="bg1"/>
                </a:solidFill>
                <a:latin typeface="System Font Thin"/>
                <a:cs typeface="Avenir Book"/>
              </a:rPr>
              <a:t>Who regu</a:t>
            </a:r>
            <a:r>
              <a:rPr lang="en-US" sz="3200" dirty="0" smtClean="0">
                <a:solidFill>
                  <a:schemeClr val="bg1"/>
                </a:solidFill>
                <a:latin typeface="System Font Thin"/>
                <a:cs typeface="Avenir Book"/>
              </a:rPr>
              <a:t>lates this type of event?</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900637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laussen-knock-of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0215"/>
            <a:ext cx="10515600" cy="6988215"/>
          </a:xfrm>
          <a:prstGeom prst="rect">
            <a:avLst/>
          </a:prstGeom>
        </p:spPr>
      </p:pic>
      <p:sp>
        <p:nvSpPr>
          <p:cNvPr id="5" name="Rectangle 4"/>
          <p:cNvSpPr/>
          <p:nvPr/>
        </p:nvSpPr>
        <p:spPr>
          <a:xfrm>
            <a:off x="893065" y="2626483"/>
            <a:ext cx="5202935" cy="1335918"/>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14400" y="2590800"/>
            <a:ext cx="5219473" cy="1077218"/>
          </a:xfrm>
          <a:prstGeom prst="rect">
            <a:avLst/>
          </a:prstGeom>
          <a:noFill/>
        </p:spPr>
        <p:txBody>
          <a:bodyPr wrap="square" rtlCol="0">
            <a:spAutoFit/>
          </a:bodyPr>
          <a:lstStyle/>
          <a:p>
            <a:r>
              <a:rPr lang="en-US" sz="3200" dirty="0" smtClean="0">
                <a:solidFill>
                  <a:schemeClr val="bg1"/>
                </a:solidFill>
                <a:latin typeface="System Font Thin"/>
                <a:cs typeface="Avenir Book"/>
              </a:rPr>
              <a:t>Who regu</a:t>
            </a:r>
            <a:r>
              <a:rPr lang="en-US" sz="3200" dirty="0" smtClean="0">
                <a:solidFill>
                  <a:schemeClr val="bg1"/>
                </a:solidFill>
                <a:latin typeface="System Font Thin"/>
                <a:cs typeface="Avenir Book"/>
              </a:rPr>
              <a:t>lates this type of product?</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22977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Rochester_Downtown_Farmers_Market_Intern_Project_Page_06.144112808_st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953000"/>
            <a:ext cx="9601200" cy="12284909"/>
          </a:xfrm>
          <a:prstGeom prst="rect">
            <a:avLst/>
          </a:prstGeom>
        </p:spPr>
      </p:pic>
      <p:sp>
        <p:nvSpPr>
          <p:cNvPr id="5" name="Rectangle 4"/>
          <p:cNvSpPr/>
          <p:nvPr/>
        </p:nvSpPr>
        <p:spPr>
          <a:xfrm>
            <a:off x="893065" y="2626483"/>
            <a:ext cx="5202935" cy="1335918"/>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14400" y="2590800"/>
            <a:ext cx="5219473" cy="1077218"/>
          </a:xfrm>
          <a:prstGeom prst="rect">
            <a:avLst/>
          </a:prstGeom>
          <a:noFill/>
        </p:spPr>
        <p:txBody>
          <a:bodyPr wrap="square" rtlCol="0">
            <a:spAutoFit/>
          </a:bodyPr>
          <a:lstStyle/>
          <a:p>
            <a:r>
              <a:rPr lang="en-US" sz="3200" dirty="0" smtClean="0">
                <a:solidFill>
                  <a:schemeClr val="bg1"/>
                </a:solidFill>
                <a:latin typeface="System Font Thin"/>
                <a:cs typeface="Avenir Book"/>
              </a:rPr>
              <a:t>Who regu</a:t>
            </a:r>
            <a:r>
              <a:rPr lang="en-US" sz="3200" dirty="0" smtClean="0">
                <a:solidFill>
                  <a:schemeClr val="bg1"/>
                </a:solidFill>
                <a:latin typeface="System Font Thin"/>
                <a:cs typeface="Avenir Book"/>
              </a:rPr>
              <a:t>lates this type of event?</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7068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620000" cy="3429000"/>
          </a:xfrm>
        </p:spPr>
        <p:txBody>
          <a:bodyPr/>
          <a:lstStyle/>
          <a:p>
            <a:pPr marL="0" indent="0">
              <a:buNone/>
            </a:pPr>
            <a:r>
              <a:rPr lang="en-US" dirty="0" smtClean="0"/>
              <a:t>Cooking School Exemption:</a:t>
            </a:r>
          </a:p>
          <a:p>
            <a:pPr marL="0" indent="0">
              <a:buNone/>
            </a:pPr>
            <a:r>
              <a:rPr lang="en-US" dirty="0" smtClean="0"/>
              <a:t>In </a:t>
            </a:r>
            <a:r>
              <a:rPr lang="en-US" dirty="0"/>
              <a:t>June 2011, Senate Bill 346 / S.L. 2011-335 amended N.C.G.S. 130A-250 to exempt bona fide cooking schools from regulations governing the sanitation of establishments that prepare or serve food or drink to the public</a:t>
            </a:r>
            <a:r>
              <a:rPr lang="en-US" dirty="0" smtClean="0"/>
              <a:t>.</a:t>
            </a:r>
          </a:p>
          <a:p>
            <a:pPr marL="0" indent="0">
              <a:buNone/>
            </a:pPr>
            <a:endParaRPr lang="en-US" dirty="0"/>
          </a:p>
          <a:p>
            <a:pPr marL="0" indent="0">
              <a:buNone/>
            </a:pPr>
            <a:r>
              <a:rPr lang="en-US" dirty="0">
                <a:hlinkClick r:id="rId2"/>
              </a:rPr>
              <a:t>http://ehs.ncpublichealth.com/docs/position/CookingSchoolPositionStatement16-June2016-Final.pdf</a:t>
            </a:r>
            <a:r>
              <a:rPr lang="en-US" dirty="0"/>
              <a:t> </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18245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7924800" cy="3352800"/>
          </a:xfrm>
        </p:spPr>
        <p:txBody>
          <a:bodyPr/>
          <a:lstStyle/>
          <a:p>
            <a:r>
              <a:rPr lang="en-US" dirty="0" smtClean="0"/>
              <a:t>Cooking </a:t>
            </a:r>
            <a:r>
              <a:rPr lang="en-US" dirty="0"/>
              <a:t>schools which provide instruction, student food preparation, recipes, and/or </a:t>
            </a:r>
            <a:r>
              <a:rPr lang="en-US" dirty="0" smtClean="0"/>
              <a:t>curriculum </a:t>
            </a:r>
            <a:r>
              <a:rPr lang="en-US" b="1" dirty="0" smtClean="0"/>
              <a:t>are </a:t>
            </a:r>
            <a:r>
              <a:rPr lang="en-US" b="1" dirty="0"/>
              <a:t>exempt from regulation by the local health department.</a:t>
            </a:r>
          </a:p>
          <a:p>
            <a:r>
              <a:rPr lang="en-US" dirty="0" smtClean="0"/>
              <a:t>Because </a:t>
            </a:r>
            <a:r>
              <a:rPr lang="en-US" dirty="0"/>
              <a:t>bona fide cooking schools are exempt, they cannot store, prepare, open, cook, or conduct unregulated activities</a:t>
            </a:r>
            <a:r>
              <a:rPr lang="en-US" b="1" dirty="0"/>
              <a:t> in a permitted food establishment.</a:t>
            </a:r>
          </a:p>
          <a:p>
            <a:r>
              <a:rPr lang="en-US" dirty="0" smtClean="0"/>
              <a:t>Cooking </a:t>
            </a:r>
            <a:r>
              <a:rPr lang="en-US" dirty="0"/>
              <a:t>schools shall require a food establishment permit when </a:t>
            </a:r>
            <a:r>
              <a:rPr lang="en-US" b="1" dirty="0"/>
              <a:t>the cooking school prepares or serves food or drink to the public for pay.</a:t>
            </a:r>
          </a:p>
          <a:p>
            <a:endParaRPr lang="en-US" dirty="0"/>
          </a:p>
        </p:txBody>
      </p:sp>
    </p:spTree>
    <p:extLst>
      <p:ext uri="{BB962C8B-B14F-4D97-AF65-F5344CB8AC3E}">
        <p14:creationId xmlns:p14="http://schemas.microsoft.com/office/powerpoint/2010/main" val="39254478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event exemption</a:t>
            </a:r>
            <a:endParaRPr lang="en-US" dirty="0"/>
          </a:p>
        </p:txBody>
      </p:sp>
      <p:sp>
        <p:nvSpPr>
          <p:cNvPr id="3" name="Content Placeholder 2"/>
          <p:cNvSpPr>
            <a:spLocks noGrp="1"/>
          </p:cNvSpPr>
          <p:nvPr>
            <p:ph idx="1"/>
          </p:nvPr>
        </p:nvSpPr>
        <p:spPr/>
        <p:txBody>
          <a:bodyPr/>
          <a:lstStyle/>
          <a:p>
            <a:r>
              <a:rPr lang="en-US" dirty="0"/>
              <a:t>Establishments (</a:t>
            </a:r>
            <a:r>
              <a:rPr lang="en-US" dirty="0" err="1"/>
              <a:t>i</a:t>
            </a:r>
            <a:r>
              <a:rPr lang="en-US" dirty="0"/>
              <a:t>) that are incorporated as nonprofit  corporations </a:t>
            </a:r>
            <a:r>
              <a:rPr lang="mr-IN" dirty="0" smtClean="0"/>
              <a:t>…</a:t>
            </a:r>
            <a:r>
              <a:rPr lang="en-US" dirty="0" smtClean="0"/>
              <a:t>. that </a:t>
            </a:r>
            <a:r>
              <a:rPr lang="en-US" dirty="0"/>
              <a:t>prepare or serve food or drink for pay </a:t>
            </a:r>
            <a:r>
              <a:rPr lang="en-US" b="1" dirty="0"/>
              <a:t>no more frequently than once a month </a:t>
            </a:r>
            <a:r>
              <a:rPr lang="en-US" dirty="0"/>
              <a:t>for a period </a:t>
            </a:r>
            <a:r>
              <a:rPr lang="en-US" b="1" dirty="0"/>
              <a:t>not to exceed two consecutive days</a:t>
            </a:r>
            <a:r>
              <a:rPr lang="en-US" dirty="0"/>
              <a:t>, including establishments permitted pursuant to this Part when preparing or serving food or drink at a location other than the permitted </a:t>
            </a:r>
            <a:r>
              <a:rPr lang="en-US" dirty="0" smtClean="0"/>
              <a:t>locations</a:t>
            </a:r>
            <a:endParaRPr lang="en-US" sz="1800" dirty="0" smtClean="0"/>
          </a:p>
          <a:p>
            <a:r>
              <a:rPr lang="en-US" sz="1800" dirty="0">
                <a:hlinkClick r:id="rId2"/>
              </a:rPr>
              <a:t>http://ehs.ncpublichealth.com/faf/food/fd/docs/EnforcementManual/EnforcementStrategiesManual-Chapter6.pdf</a:t>
            </a:r>
            <a:r>
              <a:rPr lang="en-US" sz="1800" dirty="0"/>
              <a:t> </a:t>
            </a:r>
          </a:p>
        </p:txBody>
      </p:sp>
    </p:spTree>
    <p:extLst>
      <p:ext uri="{BB962C8B-B14F-4D97-AF65-F5344CB8AC3E}">
        <p14:creationId xmlns:p14="http://schemas.microsoft.com/office/powerpoint/2010/main" val="323333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8-24 at 10.21.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879" y="1524000"/>
            <a:ext cx="8042654" cy="3733800"/>
          </a:xfrm>
          <a:prstGeom prst="rect">
            <a:avLst/>
          </a:prstGeom>
        </p:spPr>
      </p:pic>
    </p:spTree>
    <p:extLst>
      <p:ext uri="{BB962C8B-B14F-4D97-AF65-F5344CB8AC3E}">
        <p14:creationId xmlns:p14="http://schemas.microsoft.com/office/powerpoint/2010/main" val="283845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best practices, even for exempt programming: </a:t>
            </a:r>
            <a:br>
              <a:rPr lang="en-US" dirty="0"/>
            </a:br>
            <a:endParaRPr lang="en-US" dirty="0"/>
          </a:p>
        </p:txBody>
      </p:sp>
      <p:sp>
        <p:nvSpPr>
          <p:cNvPr id="3" name="Content Placeholder 2"/>
          <p:cNvSpPr>
            <a:spLocks noGrp="1"/>
          </p:cNvSpPr>
          <p:nvPr>
            <p:ph idx="1"/>
          </p:nvPr>
        </p:nvSpPr>
        <p:spPr>
          <a:xfrm>
            <a:off x="1295400" y="1447800"/>
            <a:ext cx="7620000" cy="2743200"/>
          </a:xfrm>
        </p:spPr>
        <p:txBody>
          <a:bodyPr/>
          <a:lstStyle/>
          <a:p>
            <a:pPr marL="0" indent="0">
              <a:buNone/>
            </a:pPr>
            <a:endParaRPr lang="en-US" dirty="0" smtClean="0"/>
          </a:p>
          <a:p>
            <a:r>
              <a:rPr lang="en-US" dirty="0" smtClean="0"/>
              <a:t>A </a:t>
            </a:r>
            <a:r>
              <a:rPr lang="en-US" dirty="0"/>
              <a:t>NC Safe Plates instructor or Certified Food Protection Manager either is present at the event, or reviewing food handling/preparation plans prior to the event (whether that event is a workshop, class or fundraiser) </a:t>
            </a:r>
          </a:p>
        </p:txBody>
      </p:sp>
    </p:spTree>
    <p:extLst>
      <p:ext uri="{BB962C8B-B14F-4D97-AF65-F5344CB8AC3E}">
        <p14:creationId xmlns:p14="http://schemas.microsoft.com/office/powerpoint/2010/main" val="128493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5257800" cy="914400"/>
          </a:xfrm>
        </p:spPr>
        <p:txBody>
          <a:bodyPr/>
          <a:lstStyle/>
          <a:p>
            <a:r>
              <a:rPr lang="en-US" dirty="0" smtClean="0"/>
              <a:t>Best Practices</a:t>
            </a:r>
            <a:endParaRPr lang="en-US" dirty="0"/>
          </a:p>
        </p:txBody>
      </p:sp>
      <p:sp>
        <p:nvSpPr>
          <p:cNvPr id="3" name="Content Placeholder 2"/>
          <p:cNvSpPr>
            <a:spLocks noGrp="1"/>
          </p:cNvSpPr>
          <p:nvPr>
            <p:ph idx="1"/>
          </p:nvPr>
        </p:nvSpPr>
        <p:spPr>
          <a:xfrm>
            <a:off x="762000" y="1600200"/>
            <a:ext cx="5791200" cy="3352800"/>
          </a:xfrm>
        </p:spPr>
        <p:txBody>
          <a:bodyPr/>
          <a:lstStyle/>
          <a:p>
            <a:pPr marL="0" indent="0">
              <a:buNone/>
            </a:pPr>
            <a:r>
              <a:rPr lang="en-US" dirty="0" smtClean="0"/>
              <a:t>Foods that are </a:t>
            </a:r>
            <a:r>
              <a:rPr lang="en-US" b="1" dirty="0" smtClean="0"/>
              <a:t>prepared at home </a:t>
            </a:r>
            <a:r>
              <a:rPr lang="en-US" dirty="0" smtClean="0"/>
              <a:t>are low risk food processes/non-TCS foods</a:t>
            </a:r>
            <a:r>
              <a:rPr lang="mr-IN" dirty="0" smtClean="0"/>
              <a:t>…</a:t>
            </a:r>
            <a:r>
              <a:rPr lang="en-US" dirty="0" smtClean="0"/>
              <a:t>.Or prepared by someone who </a:t>
            </a:r>
            <a:r>
              <a:rPr lang="en-US" b="1" dirty="0" smtClean="0"/>
              <a:t>is trained in safe food handling</a:t>
            </a:r>
            <a:r>
              <a:rPr lang="en-US" dirty="0" smtClean="0"/>
              <a:t> and has the equipment to verify safe temperatures.</a:t>
            </a:r>
          </a:p>
          <a:p>
            <a:pPr marL="0" indent="0">
              <a:buNone/>
            </a:pPr>
            <a:r>
              <a:rPr lang="en-US" dirty="0" smtClean="0"/>
              <a:t>That the individual has been told about food handler health policies and understands the responsibility.</a:t>
            </a:r>
          </a:p>
          <a:p>
            <a:endParaRPr lang="en-US" dirty="0" smtClean="0"/>
          </a:p>
          <a:p>
            <a:endParaRPr lang="en-US" dirty="0"/>
          </a:p>
        </p:txBody>
      </p:sp>
      <p:pic>
        <p:nvPicPr>
          <p:cNvPr id="4" name="Picture 3" descr="DSC0079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52400"/>
            <a:ext cx="3132667" cy="2349500"/>
          </a:xfrm>
          <a:prstGeom prst="rect">
            <a:avLst/>
          </a:prstGeom>
        </p:spPr>
      </p:pic>
    </p:spTree>
    <p:extLst>
      <p:ext uri="{BB962C8B-B14F-4D97-AF65-F5344CB8AC3E}">
        <p14:creationId xmlns:p14="http://schemas.microsoft.com/office/powerpoint/2010/main" val="223335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kidscooking2-850x4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40758" cy="6858000"/>
          </a:xfrm>
          <a:prstGeom prst="rect">
            <a:avLst/>
          </a:prstGeom>
        </p:spPr>
      </p:pic>
      <p:sp>
        <p:nvSpPr>
          <p:cNvPr id="6" name="Rectangle 5"/>
          <p:cNvSpPr/>
          <p:nvPr/>
        </p:nvSpPr>
        <p:spPr>
          <a:xfrm>
            <a:off x="893065" y="2626482"/>
            <a:ext cx="5355335" cy="3240918"/>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14400" y="2590800"/>
            <a:ext cx="5486400" cy="3046988"/>
          </a:xfrm>
          <a:prstGeom prst="rect">
            <a:avLst/>
          </a:prstGeom>
          <a:noFill/>
        </p:spPr>
        <p:txBody>
          <a:bodyPr wrap="square" rtlCol="0">
            <a:spAutoFit/>
          </a:bodyPr>
          <a:lstStyle/>
          <a:p>
            <a:r>
              <a:rPr lang="en-US" sz="3200" dirty="0" smtClean="0">
                <a:solidFill>
                  <a:schemeClr val="bg1"/>
                </a:solidFill>
                <a:latin typeface="System Font Thin"/>
                <a:cs typeface="Avenir Book"/>
              </a:rPr>
              <a:t>Want to promote more of these types of events, as opposed to fewer, this is where we are providing unique, evidence-based programming that is needed.</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399194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1295400" y="1981200"/>
            <a:ext cx="4191000" cy="3429000"/>
          </a:xfrm>
        </p:spPr>
        <p:txBody>
          <a:bodyPr/>
          <a:lstStyle/>
          <a:p>
            <a:pPr marL="0" indent="0">
              <a:buNone/>
            </a:pPr>
            <a:r>
              <a:rPr lang="en-US" dirty="0" smtClean="0"/>
              <a:t>Use advertising</a:t>
            </a:r>
            <a:r>
              <a:rPr lang="en-US" dirty="0"/>
              <a:t>/announcement/flyers </a:t>
            </a:r>
            <a:endParaRPr lang="en-US" dirty="0" smtClean="0"/>
          </a:p>
          <a:p>
            <a:pPr marL="0" indent="0">
              <a:buNone/>
            </a:pPr>
            <a:r>
              <a:rPr lang="en-US" b="1" dirty="0" smtClean="0"/>
              <a:t>that </a:t>
            </a:r>
            <a:r>
              <a:rPr lang="en-US" b="1" dirty="0"/>
              <a:t>do not </a:t>
            </a:r>
            <a:r>
              <a:rPr lang="en-US" dirty="0"/>
              <a:t>advertise that food products/canned products will be sold to participants </a:t>
            </a:r>
          </a:p>
          <a:p>
            <a:endParaRPr lang="en-US" dirty="0"/>
          </a:p>
        </p:txBody>
      </p:sp>
      <p:pic>
        <p:nvPicPr>
          <p:cNvPr id="4" name="Picture 3" descr="Home-Food-Preservation-Warren-1-page-0-232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752" y="1371600"/>
            <a:ext cx="3358896" cy="4343400"/>
          </a:xfrm>
          <a:prstGeom prst="rect">
            <a:avLst/>
          </a:prstGeom>
        </p:spPr>
      </p:pic>
    </p:spTree>
    <p:extLst>
      <p:ext uri="{BB962C8B-B14F-4D97-AF65-F5344CB8AC3E}">
        <p14:creationId xmlns:p14="http://schemas.microsoft.com/office/powerpoint/2010/main" val="2028657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762000" y="1447800"/>
            <a:ext cx="3276600" cy="3657600"/>
          </a:xfrm>
        </p:spPr>
        <p:txBody>
          <a:bodyPr/>
          <a:lstStyle/>
          <a:p>
            <a:pPr marL="0" indent="0">
              <a:buNone/>
            </a:pPr>
            <a:r>
              <a:rPr lang="en-US" dirty="0"/>
              <a:t>Take and record temperatures of Time Temperature Control For Safety foods (as per NC Food Code definition) to ensure proper storage, cooking and transport. </a:t>
            </a:r>
          </a:p>
          <a:p>
            <a:endParaRPr lang="en-US" dirty="0"/>
          </a:p>
        </p:txBody>
      </p:sp>
      <p:pic>
        <p:nvPicPr>
          <p:cNvPr id="4" name="Picture 3" descr="turkey-di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828800"/>
            <a:ext cx="4572000" cy="3429000"/>
          </a:xfrm>
          <a:prstGeom prst="rect">
            <a:avLst/>
          </a:prstGeom>
        </p:spPr>
      </p:pic>
    </p:spTree>
    <p:extLst>
      <p:ext uri="{BB962C8B-B14F-4D97-AF65-F5344CB8AC3E}">
        <p14:creationId xmlns:p14="http://schemas.microsoft.com/office/powerpoint/2010/main" val="263715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pPr marL="0" indent="0">
              <a:buNone/>
            </a:pPr>
            <a:r>
              <a:rPr lang="en-US" b="1" dirty="0"/>
              <a:t>Track inputs and ingredients </a:t>
            </a:r>
            <a:r>
              <a:rPr lang="en-US" dirty="0"/>
              <a:t>to enable follow-up with participants if products are recalled by suppliers  </a:t>
            </a:r>
          </a:p>
          <a:p>
            <a:endParaRPr lang="en-US" dirty="0"/>
          </a:p>
        </p:txBody>
      </p:sp>
      <p:pic>
        <p:nvPicPr>
          <p:cNvPr id="4" name="Picture 3" descr="Screen Shot 2017-08-24 at 10.20.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657600"/>
            <a:ext cx="6860822" cy="2971800"/>
          </a:xfrm>
          <a:prstGeom prst="rect">
            <a:avLst/>
          </a:prstGeom>
        </p:spPr>
      </p:pic>
    </p:spTree>
    <p:extLst>
      <p:ext uri="{BB962C8B-B14F-4D97-AF65-F5344CB8AC3E}">
        <p14:creationId xmlns:p14="http://schemas.microsoft.com/office/powerpoint/2010/main" val="95309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a:t>Use foods from approved and/or safe sources (as per NC Food Code definitions) in all </a:t>
            </a:r>
            <a:r>
              <a:rPr lang="en-US" dirty="0" smtClean="0"/>
              <a:t>events/classes</a:t>
            </a:r>
            <a:endParaRPr lang="en-US" dirty="0"/>
          </a:p>
          <a:p>
            <a:endParaRPr lang="en-US" dirty="0"/>
          </a:p>
        </p:txBody>
      </p:sp>
    </p:spTree>
    <p:extLst>
      <p:ext uri="{BB962C8B-B14F-4D97-AF65-F5344CB8AC3E}">
        <p14:creationId xmlns:p14="http://schemas.microsoft.com/office/powerpoint/2010/main" val="223453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annedpotatoes200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605042" cy="6858000"/>
          </a:xfrm>
          <a:prstGeom prst="rect">
            <a:avLst/>
          </a:prstGeom>
        </p:spPr>
      </p:pic>
      <p:sp>
        <p:nvSpPr>
          <p:cNvPr id="6" name="Rectangle 5"/>
          <p:cNvSpPr/>
          <p:nvPr/>
        </p:nvSpPr>
        <p:spPr>
          <a:xfrm>
            <a:off x="893065" y="2626482"/>
            <a:ext cx="5060705" cy="3194613"/>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14400" y="2590800"/>
            <a:ext cx="5219473" cy="3046988"/>
          </a:xfrm>
          <a:prstGeom prst="rect">
            <a:avLst/>
          </a:prstGeom>
          <a:noFill/>
        </p:spPr>
        <p:txBody>
          <a:bodyPr wrap="square" rtlCol="0">
            <a:spAutoFit/>
          </a:bodyPr>
          <a:lstStyle/>
          <a:p>
            <a:r>
              <a:rPr lang="en-US" sz="3200" dirty="0" smtClean="0">
                <a:solidFill>
                  <a:schemeClr val="bg1"/>
                </a:solidFill>
                <a:latin typeface="System Font Thin"/>
                <a:cs typeface="Avenir Book"/>
              </a:rPr>
              <a:t>Clostridium </a:t>
            </a:r>
            <a:r>
              <a:rPr lang="en-US" sz="3200" dirty="0" err="1" smtClean="0">
                <a:solidFill>
                  <a:schemeClr val="bg1"/>
                </a:solidFill>
                <a:latin typeface="System Font Thin"/>
                <a:cs typeface="Avenir Book"/>
              </a:rPr>
              <a:t>botulinum</a:t>
            </a:r>
            <a:endParaRPr lang="en-US" sz="3200" dirty="0" smtClean="0">
              <a:solidFill>
                <a:schemeClr val="bg1"/>
              </a:solidFill>
              <a:latin typeface="System Font Thin"/>
              <a:cs typeface="Avenir Book"/>
            </a:endParaRPr>
          </a:p>
          <a:p>
            <a:r>
              <a:rPr lang="en-US" sz="3200" dirty="0" smtClean="0">
                <a:solidFill>
                  <a:schemeClr val="bg1"/>
                </a:solidFill>
                <a:latin typeface="System Font Thin"/>
                <a:cs typeface="Avenir Book"/>
              </a:rPr>
              <a:t>Lancaster, Ohio</a:t>
            </a:r>
          </a:p>
          <a:p>
            <a:r>
              <a:rPr lang="en-US" sz="3200" dirty="0" smtClean="0">
                <a:solidFill>
                  <a:schemeClr val="bg1"/>
                </a:solidFill>
                <a:latin typeface="System Font Thin"/>
                <a:cs typeface="Avenir Book"/>
              </a:rPr>
              <a:t>One death and 24 illnesses</a:t>
            </a:r>
          </a:p>
          <a:p>
            <a:r>
              <a:rPr lang="en-US" sz="3200" dirty="0" smtClean="0">
                <a:solidFill>
                  <a:schemeClr val="bg1"/>
                </a:solidFill>
                <a:latin typeface="System Font Thin"/>
                <a:cs typeface="Avenir Book"/>
              </a:rPr>
              <a:t>Linked to a church potluck</a:t>
            </a:r>
          </a:p>
          <a:p>
            <a:r>
              <a:rPr lang="en-US" sz="3200" dirty="0" smtClean="0">
                <a:solidFill>
                  <a:schemeClr val="bg1"/>
                </a:solidFill>
                <a:latin typeface="System Font Thin"/>
                <a:cs typeface="Avenir Book"/>
              </a:rPr>
              <a:t>Canned potatoes in potato salad</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3349539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items home after a canning class</a:t>
            </a:r>
            <a:endParaRPr lang="en-US" dirty="0"/>
          </a:p>
        </p:txBody>
      </p:sp>
      <p:pic>
        <p:nvPicPr>
          <p:cNvPr id="4" name="Content Placeholder 6" descr="2014-04-25 11.07.40.jpg"/>
          <p:cNvPicPr>
            <a:picLocks noChangeAspect="1"/>
          </p:cNvPicPr>
          <p:nvPr/>
        </p:nvPicPr>
        <p:blipFill>
          <a:blip r:embed="rId2" cstate="print">
            <a:extLst>
              <a:ext uri="{28A0092B-C50C-407E-A947-70E740481C1C}">
                <a14:useLocalDpi xmlns:a14="http://schemas.microsoft.com/office/drawing/2010/main" val="0"/>
              </a:ext>
            </a:extLst>
          </a:blip>
          <a:srcRect l="17900" r="17900"/>
          <a:stretch>
            <a:fillRect/>
          </a:stretch>
        </p:blipFill>
        <p:spPr>
          <a:xfrm>
            <a:off x="25400" y="-3246095"/>
            <a:ext cx="9118600" cy="11515461"/>
          </a:xfrm>
          <a:prstGeom prst="rect">
            <a:avLst/>
          </a:prstGeom>
        </p:spPr>
      </p:pic>
      <p:sp>
        <p:nvSpPr>
          <p:cNvPr id="3" name="Content Placeholder 2"/>
          <p:cNvSpPr>
            <a:spLocks noGrp="1"/>
          </p:cNvSpPr>
          <p:nvPr>
            <p:ph idx="1"/>
          </p:nvPr>
        </p:nvSpPr>
        <p:spPr>
          <a:xfrm>
            <a:off x="1295400" y="152400"/>
            <a:ext cx="7086600" cy="3048000"/>
          </a:xfrm>
          <a:solidFill>
            <a:schemeClr val="bg1">
              <a:lumMod val="95000"/>
              <a:alpha val="64000"/>
            </a:schemeClr>
          </a:solidFill>
        </p:spPr>
        <p:txBody>
          <a:bodyPr/>
          <a:lstStyle/>
          <a:p>
            <a:r>
              <a:rPr lang="en-US" dirty="0" smtClean="0">
                <a:solidFill>
                  <a:schemeClr val="tx2"/>
                </a:solidFill>
              </a:rPr>
              <a:t>Cooperative Extension provides evidence-based training and education on canning.</a:t>
            </a:r>
          </a:p>
          <a:p>
            <a:r>
              <a:rPr lang="en-US" dirty="0" smtClean="0">
                <a:solidFill>
                  <a:schemeClr val="tx2"/>
                </a:solidFill>
              </a:rPr>
              <a:t>What processes are important for making a safe product?</a:t>
            </a:r>
            <a:endParaRPr lang="en-US" dirty="0">
              <a:solidFill>
                <a:schemeClr val="tx2"/>
              </a:solidFill>
            </a:endParaRPr>
          </a:p>
        </p:txBody>
      </p:sp>
    </p:spTree>
    <p:extLst>
      <p:ext uri="{BB962C8B-B14F-4D97-AF65-F5344CB8AC3E}">
        <p14:creationId xmlns:p14="http://schemas.microsoft.com/office/powerpoint/2010/main" val="324226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must</a:t>
            </a:r>
            <a:r>
              <a:rPr lang="mr-IN" dirty="0" smtClean="0"/>
              <a:t>…</a:t>
            </a:r>
            <a:endParaRPr lang="en-US" dirty="0"/>
          </a:p>
        </p:txBody>
      </p:sp>
      <p:sp>
        <p:nvSpPr>
          <p:cNvPr id="3" name="Content Placeholder 2"/>
          <p:cNvSpPr>
            <a:spLocks noGrp="1"/>
          </p:cNvSpPr>
          <p:nvPr>
            <p:ph idx="1"/>
          </p:nvPr>
        </p:nvSpPr>
        <p:spPr/>
        <p:txBody>
          <a:bodyPr/>
          <a:lstStyle/>
          <a:p>
            <a:pPr marL="0" indent="0">
              <a:buNone/>
            </a:pPr>
            <a:r>
              <a:rPr lang="en-US" dirty="0"/>
              <a:t>When participants in Extension canning classes take jars home, </a:t>
            </a:r>
            <a:r>
              <a:rPr lang="en-US" b="1" dirty="0"/>
              <a:t>they should be told to refrigerate those jars, regardless of risk. </a:t>
            </a:r>
            <a:endParaRPr lang="en-US" b="1" dirty="0" smtClean="0"/>
          </a:p>
          <a:p>
            <a:pPr marL="0" indent="0">
              <a:buNone/>
            </a:pPr>
            <a:r>
              <a:rPr lang="en-US" b="1" dirty="0" smtClean="0"/>
              <a:t>Affix a sticker to each jar</a:t>
            </a:r>
          </a:p>
        </p:txBody>
      </p:sp>
      <p:pic>
        <p:nvPicPr>
          <p:cNvPr id="4" name="Picture 3" descr="55a81293434454104df5a-3377c1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62400"/>
            <a:ext cx="2766497" cy="2895600"/>
          </a:xfrm>
          <a:prstGeom prst="rect">
            <a:avLst/>
          </a:prstGeom>
        </p:spPr>
      </p:pic>
    </p:spTree>
    <p:extLst>
      <p:ext uri="{BB962C8B-B14F-4D97-AF65-F5344CB8AC3E}">
        <p14:creationId xmlns:p14="http://schemas.microsoft.com/office/powerpoint/2010/main" val="389006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the expert in the room</a:t>
            </a:r>
            <a:endParaRPr lang="en-US" dirty="0"/>
          </a:p>
        </p:txBody>
      </p:sp>
      <p:sp>
        <p:nvSpPr>
          <p:cNvPr id="3" name="Content Placeholder 2"/>
          <p:cNvSpPr>
            <a:spLocks noGrp="1"/>
          </p:cNvSpPr>
          <p:nvPr>
            <p:ph idx="1"/>
          </p:nvPr>
        </p:nvSpPr>
        <p:spPr/>
        <p:txBody>
          <a:bodyPr/>
          <a:lstStyle/>
          <a:p>
            <a:r>
              <a:rPr lang="en-US" dirty="0"/>
              <a:t>If there is any doubt at all that preparation and all steps of the canning procedure were carried out just right, then the decision would be to treat that food as non processed (requiring refrigeration) </a:t>
            </a:r>
            <a:r>
              <a:rPr lang="en-US" b="1" dirty="0"/>
              <a:t>even if it is allowed to thoroughly cool </a:t>
            </a:r>
            <a:r>
              <a:rPr lang="en-US" dirty="0"/>
              <a:t>and seal before being taken home. </a:t>
            </a:r>
          </a:p>
        </p:txBody>
      </p:sp>
    </p:spTree>
    <p:extLst>
      <p:ext uri="{BB962C8B-B14F-4D97-AF65-F5344CB8AC3E}">
        <p14:creationId xmlns:p14="http://schemas.microsoft.com/office/powerpoint/2010/main" val="134703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risk </a:t>
            </a:r>
            <a:r>
              <a:rPr lang="mr-IN" dirty="0" smtClean="0"/>
              <a:t>–</a:t>
            </a:r>
            <a:r>
              <a:rPr lang="en-US" dirty="0" smtClean="0"/>
              <a:t>what could go wrong?</a:t>
            </a:r>
            <a:endParaRPr lang="en-US" dirty="0"/>
          </a:p>
        </p:txBody>
      </p:sp>
      <p:sp>
        <p:nvSpPr>
          <p:cNvPr id="3" name="Content Placeholder 2"/>
          <p:cNvSpPr>
            <a:spLocks noGrp="1"/>
          </p:cNvSpPr>
          <p:nvPr>
            <p:ph idx="1"/>
          </p:nvPr>
        </p:nvSpPr>
        <p:spPr/>
        <p:txBody>
          <a:bodyPr/>
          <a:lstStyle/>
          <a:p>
            <a:r>
              <a:rPr lang="en-US" dirty="0"/>
              <a:t>Low risk foods (for food safety)- high acid fruit jams and jellies </a:t>
            </a:r>
          </a:p>
          <a:p>
            <a:r>
              <a:rPr lang="en-US" dirty="0"/>
              <a:t>Medium-risk foods - acidified/fermented pickles </a:t>
            </a:r>
          </a:p>
          <a:p>
            <a:r>
              <a:rPr lang="en-US" dirty="0"/>
              <a:t>High-risk foods - Low acid canned foods such as green </a:t>
            </a:r>
            <a:r>
              <a:rPr lang="en-US" dirty="0" smtClean="0"/>
              <a:t>beans</a:t>
            </a:r>
            <a:endParaRPr lang="en-US" dirty="0"/>
          </a:p>
        </p:txBody>
      </p:sp>
    </p:spTree>
    <p:extLst>
      <p:ext uri="{BB962C8B-B14F-4D97-AF65-F5344CB8AC3E}">
        <p14:creationId xmlns:p14="http://schemas.microsoft.com/office/powerpoint/2010/main" val="20718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and liability</a:t>
            </a:r>
            <a:endParaRPr lang="en-US" dirty="0"/>
          </a:p>
        </p:txBody>
      </p:sp>
      <p:sp>
        <p:nvSpPr>
          <p:cNvPr id="3" name="Content Placeholder 2"/>
          <p:cNvSpPr>
            <a:spLocks noGrp="1"/>
          </p:cNvSpPr>
          <p:nvPr>
            <p:ph idx="1"/>
          </p:nvPr>
        </p:nvSpPr>
        <p:spPr/>
        <p:txBody>
          <a:bodyPr/>
          <a:lstStyle/>
          <a:p>
            <a:r>
              <a:rPr lang="en-US" dirty="0"/>
              <a:t>For more information on Cooperative Extension insurance related to food programming please refer to Defense of State Employees and Insurance (https://</a:t>
            </a:r>
            <a:r>
              <a:rPr lang="en-US" dirty="0" err="1"/>
              <a:t>generalcounsel.ncsu.edu</a:t>
            </a:r>
            <a:r>
              <a:rPr lang="en-US" dirty="0"/>
              <a:t>/legal-topics/lawsuits-and-litigation/defense-of-state-employees-and-insurance/) </a:t>
            </a:r>
          </a:p>
        </p:txBody>
      </p:sp>
    </p:spTree>
    <p:extLst>
      <p:ext uri="{BB962C8B-B14F-4D97-AF65-F5344CB8AC3E}">
        <p14:creationId xmlns:p14="http://schemas.microsoft.com/office/powerpoint/2010/main" val="344786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40641a5f25554f1d5673cc3ea75fbd1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33400"/>
            <a:ext cx="13968724" cy="8686800"/>
          </a:xfrm>
          <a:prstGeom prst="rect">
            <a:avLst/>
          </a:prstGeom>
        </p:spPr>
      </p:pic>
      <p:sp>
        <p:nvSpPr>
          <p:cNvPr id="6" name="Rectangle 5"/>
          <p:cNvSpPr/>
          <p:nvPr/>
        </p:nvSpPr>
        <p:spPr>
          <a:xfrm>
            <a:off x="893065" y="2626482"/>
            <a:ext cx="5355335" cy="3240918"/>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14400" y="2590800"/>
            <a:ext cx="5486400" cy="2554545"/>
          </a:xfrm>
          <a:prstGeom prst="rect">
            <a:avLst/>
          </a:prstGeom>
          <a:noFill/>
        </p:spPr>
        <p:txBody>
          <a:bodyPr wrap="square" rtlCol="0">
            <a:spAutoFit/>
          </a:bodyPr>
          <a:lstStyle/>
          <a:p>
            <a:r>
              <a:rPr lang="en-US" sz="3200" dirty="0" smtClean="0">
                <a:solidFill>
                  <a:schemeClr val="bg1"/>
                </a:solidFill>
                <a:latin typeface="System Font Thin"/>
                <a:cs typeface="Avenir Book"/>
              </a:rPr>
              <a:t>2011 outbreak of Salmonella in MD linked to venison sausage processed by 4-H club. Food products used in pancake breakfast fundraiser</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10997751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3.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2470"/>
            <a:ext cx="10286999" cy="6845530"/>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42176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hicken-in-cream-sau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507"/>
            <a:ext cx="11125200" cy="6850493"/>
          </a:xfrm>
          <a:prstGeom prst="rect">
            <a:avLst/>
          </a:prstGeom>
        </p:spPr>
      </p:pic>
      <p:sp>
        <p:nvSpPr>
          <p:cNvPr id="3" name="Content Placeholder 2"/>
          <p:cNvSpPr>
            <a:spLocks noGrp="1"/>
          </p:cNvSpPr>
          <p:nvPr>
            <p:ph idx="1"/>
          </p:nvPr>
        </p:nvSpPr>
        <p:spPr>
          <a:xfrm>
            <a:off x="2438400" y="228600"/>
            <a:ext cx="5867400" cy="3429000"/>
          </a:xfrm>
        </p:spPr>
        <p:txBody>
          <a:bodyPr/>
          <a:lstStyle/>
          <a:p>
            <a:pPr marL="0" indent="0">
              <a:buNone/>
            </a:pPr>
            <a:r>
              <a:rPr lang="en-US" dirty="0" smtClean="0"/>
              <a:t>19 ill associated with Alabama Cooperative Extension training for elderly caregivers </a:t>
            </a:r>
            <a:endParaRPr lang="en-US" dirty="0"/>
          </a:p>
        </p:txBody>
      </p:sp>
    </p:spTree>
    <p:extLst>
      <p:ext uri="{BB962C8B-B14F-4D97-AF65-F5344CB8AC3E}">
        <p14:creationId xmlns:p14="http://schemas.microsoft.com/office/powerpoint/2010/main" val="23434074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0" y="1981200"/>
            <a:ext cx="5867400" cy="3429000"/>
          </a:xfrm>
        </p:spPr>
        <p:txBody>
          <a:bodyPr/>
          <a:lstStyle/>
          <a:p>
            <a:pPr marL="0" indent="0">
              <a:buNone/>
            </a:pPr>
            <a:r>
              <a:rPr lang="en-US" dirty="0" smtClean="0"/>
              <a:t>Tell me about your food-related programing</a:t>
            </a:r>
            <a:endParaRPr lang="en-US" dirty="0"/>
          </a:p>
        </p:txBody>
      </p:sp>
      <p:pic>
        <p:nvPicPr>
          <p:cNvPr id="4" name="Picture 3" descr="the-best-freezer-meals-dinner-breakfast-family-kids-crock-pot-slow-cooker-3-680x3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58"/>
            <a:ext cx="12649200" cy="6938458"/>
          </a:xfrm>
          <a:prstGeom prst="rect">
            <a:avLst/>
          </a:prstGeom>
        </p:spPr>
      </p:pic>
      <p:sp>
        <p:nvSpPr>
          <p:cNvPr id="5" name="Rectangle 4"/>
          <p:cNvSpPr/>
          <p:nvPr/>
        </p:nvSpPr>
        <p:spPr>
          <a:xfrm>
            <a:off x="893065" y="2626482"/>
            <a:ext cx="5355335" cy="3240918"/>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14400" y="2590800"/>
            <a:ext cx="5486400" cy="3046988"/>
          </a:xfrm>
          <a:prstGeom prst="rect">
            <a:avLst/>
          </a:prstGeom>
          <a:noFill/>
        </p:spPr>
        <p:txBody>
          <a:bodyPr wrap="square" rtlCol="0">
            <a:spAutoFit/>
          </a:bodyPr>
          <a:lstStyle/>
          <a:p>
            <a:r>
              <a:rPr lang="en-US" sz="3200" dirty="0" smtClean="0">
                <a:solidFill>
                  <a:schemeClr val="bg1"/>
                </a:solidFill>
                <a:latin typeface="System Font Thin"/>
                <a:cs typeface="Avenir Book"/>
              </a:rPr>
              <a:t>Tell me about your food-related programming?</a:t>
            </a:r>
          </a:p>
          <a:p>
            <a:r>
              <a:rPr lang="en-US" sz="3200" dirty="0" smtClean="0">
                <a:solidFill>
                  <a:schemeClr val="bg1"/>
                </a:solidFill>
                <a:latin typeface="System Font Thin"/>
                <a:cs typeface="Avenir Book"/>
              </a:rPr>
              <a:t>What types of education events/classes?</a:t>
            </a:r>
          </a:p>
          <a:p>
            <a:r>
              <a:rPr lang="en-US" sz="3200" dirty="0" smtClean="0">
                <a:solidFill>
                  <a:schemeClr val="bg1"/>
                </a:solidFill>
                <a:latin typeface="System Font Thin"/>
                <a:cs typeface="Avenir Book"/>
              </a:rPr>
              <a:t>What types of other activities?</a:t>
            </a:r>
          </a:p>
        </p:txBody>
      </p:sp>
    </p:spTree>
    <p:extLst>
      <p:ext uri="{BB962C8B-B14F-4D97-AF65-F5344CB8AC3E}">
        <p14:creationId xmlns:p14="http://schemas.microsoft.com/office/powerpoint/2010/main" val="282324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annedpotatoes200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605042" cy="6858000"/>
          </a:xfrm>
          <a:prstGeom prst="rect">
            <a:avLst/>
          </a:prstGeom>
        </p:spPr>
      </p:pic>
      <p:sp>
        <p:nvSpPr>
          <p:cNvPr id="6" name="Rectangle 5"/>
          <p:cNvSpPr/>
          <p:nvPr/>
        </p:nvSpPr>
        <p:spPr>
          <a:xfrm>
            <a:off x="893065" y="2626482"/>
            <a:ext cx="5060705" cy="3194613"/>
          </a:xfrm>
          <a:prstGeom prst="rect">
            <a:avLst/>
          </a:prstGeom>
          <a:solidFill>
            <a:schemeClr val="tx2">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14400" y="2590800"/>
            <a:ext cx="5219473" cy="3046988"/>
          </a:xfrm>
          <a:prstGeom prst="rect">
            <a:avLst/>
          </a:prstGeom>
          <a:noFill/>
        </p:spPr>
        <p:txBody>
          <a:bodyPr wrap="square" rtlCol="0">
            <a:spAutoFit/>
          </a:bodyPr>
          <a:lstStyle/>
          <a:p>
            <a:r>
              <a:rPr lang="en-US" sz="3200" dirty="0" smtClean="0">
                <a:solidFill>
                  <a:schemeClr val="bg1"/>
                </a:solidFill>
                <a:latin typeface="System Font Thin"/>
                <a:cs typeface="Avenir Book"/>
              </a:rPr>
              <a:t>Clostridium </a:t>
            </a:r>
            <a:r>
              <a:rPr lang="en-US" sz="3200" dirty="0" err="1" smtClean="0">
                <a:solidFill>
                  <a:schemeClr val="bg1"/>
                </a:solidFill>
                <a:latin typeface="System Font Thin"/>
                <a:cs typeface="Avenir Book"/>
              </a:rPr>
              <a:t>botulinum</a:t>
            </a:r>
            <a:endParaRPr lang="en-US" sz="3200" dirty="0" smtClean="0">
              <a:solidFill>
                <a:schemeClr val="bg1"/>
              </a:solidFill>
              <a:latin typeface="System Font Thin"/>
              <a:cs typeface="Avenir Book"/>
            </a:endParaRPr>
          </a:p>
          <a:p>
            <a:r>
              <a:rPr lang="en-US" sz="3200" dirty="0" smtClean="0">
                <a:solidFill>
                  <a:schemeClr val="bg1"/>
                </a:solidFill>
                <a:latin typeface="System Font Thin"/>
                <a:cs typeface="Avenir Book"/>
              </a:rPr>
              <a:t>Lancaster, Ohio</a:t>
            </a:r>
          </a:p>
          <a:p>
            <a:r>
              <a:rPr lang="en-US" sz="3200" dirty="0" smtClean="0">
                <a:solidFill>
                  <a:schemeClr val="bg1"/>
                </a:solidFill>
                <a:latin typeface="System Font Thin"/>
                <a:cs typeface="Avenir Book"/>
              </a:rPr>
              <a:t>One death and 24 illnesses</a:t>
            </a:r>
          </a:p>
          <a:p>
            <a:r>
              <a:rPr lang="en-US" sz="3200" dirty="0" smtClean="0">
                <a:solidFill>
                  <a:schemeClr val="bg1"/>
                </a:solidFill>
                <a:latin typeface="System Font Thin"/>
                <a:cs typeface="Avenir Book"/>
              </a:rPr>
              <a:t>Linked to a church potluck</a:t>
            </a:r>
          </a:p>
          <a:p>
            <a:r>
              <a:rPr lang="en-US" sz="3200" dirty="0" smtClean="0">
                <a:solidFill>
                  <a:schemeClr val="bg1"/>
                </a:solidFill>
                <a:latin typeface="System Font Thin"/>
                <a:cs typeface="Avenir Book"/>
              </a:rPr>
              <a:t>Canned potatoes in potato salad</a:t>
            </a:r>
            <a:endParaRPr lang="en-US" sz="3200" dirty="0">
              <a:solidFill>
                <a:schemeClr val="bg1"/>
              </a:solidFill>
              <a:latin typeface="System Font Thin"/>
              <a:cs typeface="Avenir Book"/>
            </a:endParaRPr>
          </a:p>
        </p:txBody>
      </p:sp>
    </p:spTree>
    <p:extLst>
      <p:ext uri="{BB962C8B-B14F-4D97-AF65-F5344CB8AC3E}">
        <p14:creationId xmlns:p14="http://schemas.microsoft.com/office/powerpoint/2010/main" val="13008292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2047"/>
            <a:ext cx="11167533" cy="6960047"/>
          </a:xfrm>
          <a:prstGeom prst="rect">
            <a:avLst/>
          </a:prstGeom>
        </p:spPr>
      </p:pic>
      <p:sp>
        <p:nvSpPr>
          <p:cNvPr id="3" name="Content Placeholder 2"/>
          <p:cNvSpPr>
            <a:spLocks noGrp="1"/>
          </p:cNvSpPr>
          <p:nvPr>
            <p:ph idx="1"/>
          </p:nvPr>
        </p:nvSpPr>
        <p:spPr>
          <a:xfrm>
            <a:off x="5562600" y="914400"/>
            <a:ext cx="4343400" cy="3429000"/>
          </a:xfrm>
        </p:spPr>
        <p:txBody>
          <a:bodyPr/>
          <a:lstStyle/>
          <a:p>
            <a:pPr marL="0" indent="0">
              <a:buNone/>
            </a:pPr>
            <a:r>
              <a:rPr lang="en-US" dirty="0" smtClean="0"/>
              <a:t>What is food in commerce or food for pay? </a:t>
            </a:r>
          </a:p>
          <a:p>
            <a:pPr marL="0" indent="0">
              <a:buNone/>
            </a:pPr>
            <a:endParaRPr lang="en-US" dirty="0"/>
          </a:p>
        </p:txBody>
      </p:sp>
    </p:spTree>
    <p:extLst>
      <p:ext uri="{BB962C8B-B14F-4D97-AF65-F5344CB8AC3E}">
        <p14:creationId xmlns:p14="http://schemas.microsoft.com/office/powerpoint/2010/main" val="39730087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Advertising/words matter</a:t>
            </a:r>
            <a:endParaRPr lang="en-US" dirty="0"/>
          </a:p>
        </p:txBody>
      </p:sp>
      <p:sp>
        <p:nvSpPr>
          <p:cNvPr id="3" name="Content Placeholder 2"/>
          <p:cNvSpPr>
            <a:spLocks noGrp="1"/>
          </p:cNvSpPr>
          <p:nvPr>
            <p:ph idx="1"/>
          </p:nvPr>
        </p:nvSpPr>
        <p:spPr/>
        <p:txBody>
          <a:bodyPr/>
          <a:lstStyle/>
          <a:p>
            <a:pPr marL="0" indent="0">
              <a:buNone/>
            </a:pPr>
            <a:r>
              <a:rPr lang="en-US" dirty="0" smtClean="0"/>
              <a:t>Food in commerce:</a:t>
            </a:r>
          </a:p>
          <a:p>
            <a:pPr marL="0" indent="0">
              <a:buNone/>
            </a:pPr>
            <a:r>
              <a:rPr lang="en-US" dirty="0" smtClean="0"/>
              <a:t>“included in your class fee of $25 is a jar of home-canned green beans, a jar of pickles and a jar of jam”</a:t>
            </a:r>
          </a:p>
          <a:p>
            <a:pPr marL="0" indent="0">
              <a:buNone/>
            </a:pPr>
            <a:endParaRPr lang="en-US" dirty="0" smtClean="0"/>
          </a:p>
          <a:p>
            <a:pPr marL="0" indent="0">
              <a:buNone/>
            </a:pPr>
            <a:r>
              <a:rPr lang="en-US" dirty="0" smtClean="0"/>
              <a:t>Food not in commerce:</a:t>
            </a:r>
          </a:p>
          <a:p>
            <a:pPr marL="0" indent="0">
              <a:buNone/>
            </a:pPr>
            <a:r>
              <a:rPr lang="en-US" dirty="0" smtClean="0"/>
              <a:t>“This class will teach you how to can, samples will be provided”</a:t>
            </a:r>
            <a:endParaRPr lang="en-US" dirty="0"/>
          </a:p>
        </p:txBody>
      </p:sp>
    </p:spTree>
    <p:extLst>
      <p:ext uri="{BB962C8B-B14F-4D97-AF65-F5344CB8AC3E}">
        <p14:creationId xmlns:p14="http://schemas.microsoft.com/office/powerpoint/2010/main" val="143848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Advertising/words matter</a:t>
            </a:r>
            <a:endParaRPr lang="en-US" dirty="0"/>
          </a:p>
        </p:txBody>
      </p:sp>
      <p:sp>
        <p:nvSpPr>
          <p:cNvPr id="3" name="Content Placeholder 2"/>
          <p:cNvSpPr>
            <a:spLocks noGrp="1"/>
          </p:cNvSpPr>
          <p:nvPr>
            <p:ph idx="1"/>
          </p:nvPr>
        </p:nvSpPr>
        <p:spPr/>
        <p:txBody>
          <a:bodyPr/>
          <a:lstStyle/>
          <a:p>
            <a:pPr marL="0" indent="0">
              <a:buNone/>
            </a:pPr>
            <a:r>
              <a:rPr lang="en-US" dirty="0" smtClean="0"/>
              <a:t>Food in commerce:</a:t>
            </a:r>
          </a:p>
          <a:p>
            <a:pPr marL="0" indent="0">
              <a:buNone/>
            </a:pPr>
            <a:r>
              <a:rPr lang="en-US" dirty="0" smtClean="0"/>
              <a:t>“For $60 you will receive 8 </a:t>
            </a:r>
            <a:r>
              <a:rPr lang="en-US" dirty="0" err="1" smtClean="0"/>
              <a:t>slowcooker</a:t>
            </a:r>
            <a:r>
              <a:rPr lang="en-US" dirty="0"/>
              <a:t> </a:t>
            </a:r>
            <a:r>
              <a:rPr lang="en-US" dirty="0" smtClean="0"/>
              <a:t>freezer meals can you can take home”</a:t>
            </a:r>
          </a:p>
          <a:p>
            <a:pPr marL="0" indent="0">
              <a:buNone/>
            </a:pPr>
            <a:endParaRPr lang="en-US" dirty="0" smtClean="0"/>
          </a:p>
          <a:p>
            <a:pPr marL="0" indent="0">
              <a:buNone/>
            </a:pPr>
            <a:r>
              <a:rPr lang="en-US" dirty="0" smtClean="0"/>
              <a:t>Food not in commerce:</a:t>
            </a:r>
          </a:p>
          <a:p>
            <a:pPr marL="0" indent="0">
              <a:buNone/>
            </a:pPr>
            <a:r>
              <a:rPr lang="en-US" dirty="0" smtClean="0"/>
              <a:t>“This class will teach you how to shop for, prepare and make freezer meals with a group of friends; samples of the meals will be provided”</a:t>
            </a:r>
            <a:endParaRPr lang="en-US" dirty="0"/>
          </a:p>
        </p:txBody>
      </p:sp>
    </p:spTree>
    <p:extLst>
      <p:ext uri="{BB962C8B-B14F-4D97-AF65-F5344CB8AC3E}">
        <p14:creationId xmlns:p14="http://schemas.microsoft.com/office/powerpoint/2010/main" val="2846421969"/>
      </p:ext>
    </p:extLst>
  </p:cSld>
  <p:clrMapOvr>
    <a:masterClrMapping/>
  </p:clrMapOvr>
</p:sld>
</file>

<file path=ppt/theme/theme1.xml><?xml version="1.0" encoding="utf-8"?>
<a:theme xmlns:a="http://schemas.openxmlformats.org/drawingml/2006/main" name="Pixel">
  <a:themeElements>
    <a:clrScheme name="">
      <a:dk1>
        <a:srgbClr val="993300"/>
      </a:dk1>
      <a:lt1>
        <a:srgbClr val="FFFFFF"/>
      </a:lt1>
      <a:dk2>
        <a:srgbClr val="333333"/>
      </a:dk2>
      <a:lt2>
        <a:srgbClr val="666699"/>
      </a:lt2>
      <a:accent1>
        <a:srgbClr val="CC3300"/>
      </a:accent1>
      <a:accent2>
        <a:srgbClr val="408000"/>
      </a:accent2>
      <a:accent3>
        <a:srgbClr val="FFFFFF"/>
      </a:accent3>
      <a:accent4>
        <a:srgbClr val="822A00"/>
      </a:accent4>
      <a:accent5>
        <a:srgbClr val="E2ADAA"/>
      </a:accent5>
      <a:accent6>
        <a:srgbClr val="397300"/>
      </a:accent6>
      <a:hlink>
        <a:srgbClr val="CC9900"/>
      </a:hlink>
      <a:folHlink>
        <a:srgbClr val="B2B2B2"/>
      </a:folHlink>
    </a:clrScheme>
    <a:fontScheme name="Pixel">
      <a:majorFont>
        <a:latin typeface="Helvetica Neue Black Condense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4C4C4C"/>
        </a:dk1>
        <a:lt1>
          <a:srgbClr val="FBFFD8"/>
        </a:lt1>
        <a:dk2>
          <a:srgbClr val="333333"/>
        </a:dk2>
        <a:lt2>
          <a:srgbClr val="666699"/>
        </a:lt2>
        <a:accent1>
          <a:srgbClr val="CC3300"/>
        </a:accent1>
        <a:accent2>
          <a:srgbClr val="408000"/>
        </a:accent2>
        <a:accent3>
          <a:srgbClr val="FDFFE9"/>
        </a:accent3>
        <a:accent4>
          <a:srgbClr val="404040"/>
        </a:accent4>
        <a:accent5>
          <a:srgbClr val="E2ADAA"/>
        </a:accent5>
        <a:accent6>
          <a:srgbClr val="3973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44614</TotalTime>
  <Words>957</Words>
  <Application>Microsoft Macintosh PowerPoint</Application>
  <PresentationFormat>On-screen Show (4:3)</PresentationFormat>
  <Paragraphs>77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Pixel</vt:lpstr>
      <vt:lpstr>Cooking schools/selling food/giving food away guidance</vt:lpstr>
      <vt:lpstr>PowerPoint Presentation</vt:lpstr>
      <vt:lpstr>PowerPoint Presentation</vt:lpstr>
      <vt:lpstr>PowerPoint Presentation</vt:lpstr>
      <vt:lpstr>PowerPoint Presentation</vt:lpstr>
      <vt:lpstr>PowerPoint Presentation</vt:lpstr>
      <vt:lpstr>PowerPoint Presentation</vt:lpstr>
      <vt:lpstr>Advertising/words matter</vt:lpstr>
      <vt:lpstr>Advertising/words matter</vt:lpstr>
      <vt:lpstr>PowerPoint Presentation</vt:lpstr>
      <vt:lpstr>PowerPoint Presentation</vt:lpstr>
      <vt:lpstr>PowerPoint Presentation</vt:lpstr>
      <vt:lpstr>PowerPoint Presentation</vt:lpstr>
      <vt:lpstr>PowerPoint Presentation</vt:lpstr>
      <vt:lpstr>PowerPoint Presentation</vt:lpstr>
      <vt:lpstr>Temporary event exemption</vt:lpstr>
      <vt:lpstr>PowerPoint Presentation</vt:lpstr>
      <vt:lpstr>Overall best practices, even for exempt programming:  </vt:lpstr>
      <vt:lpstr>Best Practices</vt:lpstr>
      <vt:lpstr>Best Practices</vt:lpstr>
      <vt:lpstr>Best Practices</vt:lpstr>
      <vt:lpstr>Best Practices</vt:lpstr>
      <vt:lpstr>Best Practices</vt:lpstr>
      <vt:lpstr>PowerPoint Presentation</vt:lpstr>
      <vt:lpstr>Taking items home after a canning class</vt:lpstr>
      <vt:lpstr>A must…</vt:lpstr>
      <vt:lpstr>You are the expert in the room</vt:lpstr>
      <vt:lpstr>Evaluating risk –what could go wrong?</vt:lpstr>
      <vt:lpstr>Insurance and liability</vt:lpstr>
      <vt:lpstr>PowerPoint Presentation</vt:lpstr>
    </vt:vector>
  </TitlesOfParts>
  <Company>University of Guelph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Analysis</dc:title>
  <dc:creator>Ben Chapman</dc:creator>
  <cp:lastModifiedBy>Ben</cp:lastModifiedBy>
  <cp:revision>1517</cp:revision>
  <cp:lastPrinted>2011-10-14T18:43:03Z</cp:lastPrinted>
  <dcterms:created xsi:type="dcterms:W3CDTF">2013-07-31T12:49:15Z</dcterms:created>
  <dcterms:modified xsi:type="dcterms:W3CDTF">2017-08-24T14:36:33Z</dcterms:modified>
</cp:coreProperties>
</file>